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73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y="6858000" cx="12198350"/>
  <p:notesSz cx="6950075" cy="9236075"/>
  <p:embeddedFontLst>
    <p:embeddedFont>
      <p:font typeface="Inter-Regular"/>
      <p:regular r:id="rId16"/>
      <p:bold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3842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034F777-CF74-480E-A091-3547120521C7}">
  <a:tblStyle styleId="{0034F777-CF74-480E-A091-3547120521C7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2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font" Target="fonts/Inter-Regular-bold.fntdata"/><Relationship Id="rId16" Type="http://schemas.openxmlformats.org/officeDocument/2006/relationships/font" Target="fonts/Inter-Regular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937000" y="0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1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0" name="Google Shape;140;p2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2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9" name="Google Shape;149;p3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3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4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8" name="Google Shape;158;p4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4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5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5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6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6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7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2" name="Google Shape;192;p7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7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8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8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9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9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over alternate" showMasterSp="0">
  <p:cSld name="3_Cover alternat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 txBox="1"/>
          <p:nvPr>
            <p:ph type="ctrTitle"/>
          </p:nvPr>
        </p:nvSpPr>
        <p:spPr>
          <a:xfrm>
            <a:off x="915579" y="1476597"/>
            <a:ext cx="5422755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" type="subTitle"/>
          </p:nvPr>
        </p:nvSpPr>
        <p:spPr>
          <a:xfrm>
            <a:off x="915580" y="2422865"/>
            <a:ext cx="5422755" cy="3912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Arial"/>
              <a:buNone/>
              <a:defRPr b="0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Standard slide_no bullets">
  <p:cSld name="4_Standard slide_no bullets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1"/>
          <p:cNvSpPr txBox="1"/>
          <p:nvPr>
            <p:ph idx="1" type="body"/>
          </p:nvPr>
        </p:nvSpPr>
        <p:spPr>
          <a:xfrm>
            <a:off x="352800" y="2851522"/>
            <a:ext cx="4447800" cy="120231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spcBef>
                <a:spcPts val="720"/>
              </a:spcBef>
              <a:spcAft>
                <a:spcPts val="0"/>
              </a:spcAft>
              <a:buSzPts val="2520"/>
              <a:buNone/>
              <a:defRPr b="0" i="0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Quotes">
  <p:cSld name="1_Standard slide_Quotes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2"/>
          <p:cNvSpPr txBox="1"/>
          <p:nvPr/>
        </p:nvSpPr>
        <p:spPr>
          <a:xfrm>
            <a:off x="477838" y="1489075"/>
            <a:ext cx="2338387" cy="8588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840"/>
              <a:buFont typeface="Arial"/>
              <a:buNone/>
            </a:pPr>
            <a:r>
              <a:rPr lang="en-US" sz="11200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</a:t>
            </a:r>
            <a:endParaRPr/>
          </a:p>
        </p:txBody>
      </p:sp>
      <p:sp>
        <p:nvSpPr>
          <p:cNvPr id="79" name="Google Shape;79;p12"/>
          <p:cNvSpPr txBox="1"/>
          <p:nvPr>
            <p:ph idx="1" type="body"/>
          </p:nvPr>
        </p:nvSpPr>
        <p:spPr>
          <a:xfrm>
            <a:off x="513350" y="2526765"/>
            <a:ext cx="5292000" cy="18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2" type="body"/>
          </p:nvPr>
        </p:nvSpPr>
        <p:spPr>
          <a:xfrm>
            <a:off x="513350" y="4632765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-Regular"/>
                <a:ea typeface="Inter-Regular"/>
                <a:cs typeface="Inter-Regular"/>
                <a:sym typeface="Inter-Regular"/>
              </a:defRPr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-Regular"/>
                <a:ea typeface="Inter-Regular"/>
                <a:cs typeface="Inter-Regular"/>
                <a:sym typeface="Inter-Regular"/>
              </a:defRPr>
            </a:lvl3pPr>
            <a:lvl4pPr indent="-299719" lvl="3" marL="18288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4pPr>
            <a:lvl5pPr indent="-299720" lvl="4" marL="22860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3" type="body"/>
          </p:nvPr>
        </p:nvSpPr>
        <p:spPr>
          <a:xfrm>
            <a:off x="513350" y="4971442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-Regular"/>
                <a:ea typeface="Inter-Regular"/>
                <a:cs typeface="Inter-Regular"/>
                <a:sym typeface="Inter-Regular"/>
              </a:defRPr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-Regular"/>
                <a:ea typeface="Inter-Regular"/>
                <a:cs typeface="Inter-Regular"/>
                <a:sym typeface="Inter-Regular"/>
              </a:defRPr>
            </a:lvl3pPr>
            <a:lvl4pPr indent="-299719" lvl="3" marL="18288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4pPr>
            <a:lvl5pPr indent="-299720" lvl="4" marL="22860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Quotes">
  <p:cSld name="2_Standard slide_Quotes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3"/>
          <p:cNvSpPr txBox="1"/>
          <p:nvPr/>
        </p:nvSpPr>
        <p:spPr>
          <a:xfrm>
            <a:off x="4929188" y="979488"/>
            <a:ext cx="2339975" cy="882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840"/>
              <a:buFont typeface="Arial"/>
              <a:buNone/>
            </a:pPr>
            <a:r>
              <a:rPr lang="en-US" sz="11200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 </a:t>
            </a:r>
            <a:endParaRPr/>
          </a:p>
        </p:txBody>
      </p:sp>
      <p:sp>
        <p:nvSpPr>
          <p:cNvPr id="84" name="Google Shape;84;p13"/>
          <p:cNvSpPr txBox="1"/>
          <p:nvPr>
            <p:ph idx="1" type="body"/>
          </p:nvPr>
        </p:nvSpPr>
        <p:spPr>
          <a:xfrm>
            <a:off x="3453175" y="2060235"/>
            <a:ext cx="5292000" cy="30255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5" name="Google Shape;85;p13"/>
          <p:cNvSpPr txBox="1"/>
          <p:nvPr>
            <p:ph idx="2" type="body"/>
          </p:nvPr>
        </p:nvSpPr>
        <p:spPr>
          <a:xfrm>
            <a:off x="3453175" y="5506678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6" name="Google Shape;86;p13"/>
          <p:cNvSpPr txBox="1"/>
          <p:nvPr>
            <p:ph idx="3" type="body"/>
          </p:nvPr>
        </p:nvSpPr>
        <p:spPr>
          <a:xfrm>
            <a:off x="3453175" y="5818717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no bullets">
  <p:cSld name="2_Standard slide_no bullets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4"/>
          <p:cNvSpPr/>
          <p:nvPr>
            <p:ph idx="2" type="pic"/>
          </p:nvPr>
        </p:nvSpPr>
        <p:spPr>
          <a:xfrm>
            <a:off x="6227180" y="0"/>
            <a:ext cx="597117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89" name="Google Shape;89;p14"/>
          <p:cNvSpPr txBox="1"/>
          <p:nvPr>
            <p:ph idx="1" type="body"/>
          </p:nvPr>
        </p:nvSpPr>
        <p:spPr>
          <a:xfrm>
            <a:off x="617221" y="2578743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600"/>
              </a:spcBef>
              <a:spcAft>
                <a:spcPts val="0"/>
              </a:spcAft>
              <a:buSzPts val="2100"/>
              <a:buNone/>
              <a:defRPr sz="3000">
                <a:solidFill>
                  <a:srgbClr val="0070C0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0" name="Google Shape;90;p14"/>
          <p:cNvSpPr txBox="1"/>
          <p:nvPr>
            <p:ph idx="3" type="body"/>
          </p:nvPr>
        </p:nvSpPr>
        <p:spPr>
          <a:xfrm>
            <a:off x="617221" y="3840384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_first_level_bullets">
  <p:cSld name="Standard slide_no_first_level_bullet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2" name="Google Shape;92;p15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5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, no line">
  <p:cSld name="Title only, no line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7" name="Google Shape;97;p16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98" name="Google Shape;98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6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, no headings" type="twoObj">
  <p:cSld name="TWO_OBJECTS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1" name="Google Shape;101;p17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2" name="Google Shape;102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7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7"/>
          <p:cNvSpPr txBox="1"/>
          <p:nvPr>
            <p:ph idx="1" type="body"/>
          </p:nvPr>
        </p:nvSpPr>
        <p:spPr>
          <a:xfrm>
            <a:off x="609918" y="1137919"/>
            <a:ext cx="5387605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05" name="Google Shape;105;p17"/>
          <p:cNvSpPr txBox="1"/>
          <p:nvPr>
            <p:ph idx="2" type="body"/>
          </p:nvPr>
        </p:nvSpPr>
        <p:spPr>
          <a:xfrm>
            <a:off x="6200828" y="1137919"/>
            <a:ext cx="5387605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 with headings">
  <p:cSld name="Two columns with headings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7" name="Google Shape;107;p18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8" name="Google Shape;108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8"/>
          <p:cNvSpPr txBox="1"/>
          <p:nvPr>
            <p:ph idx="1" type="body"/>
          </p:nvPr>
        </p:nvSpPr>
        <p:spPr>
          <a:xfrm>
            <a:off x="612648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0" name="Google Shape;110;p18"/>
          <p:cNvSpPr txBox="1"/>
          <p:nvPr>
            <p:ph idx="2" type="body"/>
          </p:nvPr>
        </p:nvSpPr>
        <p:spPr>
          <a:xfrm>
            <a:off x="6199632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1" name="Google Shape;111;p18"/>
          <p:cNvSpPr txBox="1"/>
          <p:nvPr>
            <p:ph idx="3" type="body"/>
          </p:nvPr>
        </p:nvSpPr>
        <p:spPr>
          <a:xfrm>
            <a:off x="609918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2" name="Google Shape;112;p18"/>
          <p:cNvSpPr txBox="1"/>
          <p:nvPr>
            <p:ph idx="4" type="body"/>
          </p:nvPr>
        </p:nvSpPr>
        <p:spPr>
          <a:xfrm>
            <a:off x="6199632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3" name="Google Shape;113;p18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ey statement">
  <p:cSld name="Key statement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cused data">
  <p:cSld name="Focused data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ver" showMasterSp="0">
  <p:cSld name="1_Cov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" name="Google Shape;23;p3"/>
          <p:cNvCxnSpPr/>
          <p:nvPr/>
        </p:nvCxnSpPr>
        <p:spPr>
          <a:xfrm>
            <a:off x="1333500" y="5708650"/>
            <a:ext cx="8121650" cy="0"/>
          </a:xfrm>
          <a:prstGeom prst="straightConnector1">
            <a:avLst/>
          </a:prstGeom>
          <a:noFill/>
          <a:ln cap="flat" cmpd="sng" w="9525">
            <a:solidFill>
              <a:srgbClr val="82829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4" name="Google Shape;24;p3"/>
          <p:cNvSpPr txBox="1"/>
          <p:nvPr/>
        </p:nvSpPr>
        <p:spPr>
          <a:xfrm>
            <a:off x="461963" y="5605463"/>
            <a:ext cx="1044575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828290"/>
                </a:solidFill>
                <a:latin typeface="Calibri"/>
                <a:ea typeface="Calibri"/>
                <a:cs typeface="Calibri"/>
                <a:sym typeface="Calibri"/>
              </a:rPr>
              <a:t>Written by</a:t>
            </a:r>
            <a:endParaRPr/>
          </a:p>
        </p:txBody>
      </p:sp>
      <p:pic>
        <p:nvPicPr>
          <p:cNvPr id="25" name="Google Shape;25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3"/>
          <p:cNvSpPr txBox="1"/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" type="subTitle"/>
          </p:nvPr>
        </p:nvSpPr>
        <p:spPr>
          <a:xfrm>
            <a:off x="775504" y="3046158"/>
            <a:ext cx="4328932" cy="104632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b="1" sz="1600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8" name="Google Shape;28;p3"/>
          <p:cNvSpPr txBox="1"/>
          <p:nvPr>
            <p:ph idx="2" type="body"/>
          </p:nvPr>
        </p:nvSpPr>
        <p:spPr>
          <a:xfrm>
            <a:off x="1333184" y="6019189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3" type="body"/>
          </p:nvPr>
        </p:nvSpPr>
        <p:spPr>
          <a:xfrm>
            <a:off x="1333184" y="6216807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3"/>
          <p:cNvSpPr/>
          <p:nvPr>
            <p:ph idx="4" type="pic"/>
          </p:nvPr>
        </p:nvSpPr>
        <p:spPr>
          <a:xfrm>
            <a:off x="461983" y="5914642"/>
            <a:ext cx="576000" cy="576000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1">
  <p:cSld name="Divider 1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3">
  <p:cSld name="Divider 3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" showMasterSp="0">
  <p:cSld name="Empty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Empty">
  <p:cSld name="1_Empty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24"/>
          <p:cNvSpPr/>
          <p:nvPr>
            <p:ph idx="2" type="media"/>
          </p:nvPr>
        </p:nvSpPr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al legal text" showMasterSp="0">
  <p:cSld name="Final legal text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5"/>
          <p:cNvSpPr txBox="1"/>
          <p:nvPr>
            <p:ph idx="1" type="body"/>
          </p:nvPr>
        </p:nvSpPr>
        <p:spPr>
          <a:xfrm>
            <a:off x="607799" y="719139"/>
            <a:ext cx="4677635" cy="52100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68605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30"/>
              <a:buFont typeface="Arial"/>
              <a:buChar char="►"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6416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60"/>
              <a:buFont typeface="Arial"/>
              <a:buChar char="►"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>
  <p:cSld name="Blank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no bullets">
  <p:cSld name="1_Standard slide_no bulle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Google Shape;32;p4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3" name="Google Shape;33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" type="body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2" type="body"/>
          </p:nvPr>
        </p:nvSpPr>
        <p:spPr>
          <a:xfrm>
            <a:off x="7133461" y="4055931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4"/>
          <p:cNvSpPr/>
          <p:nvPr>
            <p:ph idx="3" type="pic"/>
          </p:nvPr>
        </p:nvSpPr>
        <p:spPr>
          <a:xfrm>
            <a:off x="6123007" y="3578083"/>
            <a:ext cx="778959" cy="778959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38" name="Google Shape;38;p4"/>
          <p:cNvSpPr txBox="1"/>
          <p:nvPr>
            <p:ph idx="4" type="body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4"/>
          <p:cNvSpPr txBox="1"/>
          <p:nvPr>
            <p:ph idx="5" type="body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/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">
  <p:cSld name="Standard slide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Google Shape;41;p5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42" name="Google Shape;42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5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pproved question wide" showMasterSp="0">
  <p:cSld name="Approved question wide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6"/>
          <p:cNvSpPr txBox="1"/>
          <p:nvPr>
            <p:ph type="ctrTitle"/>
          </p:nvPr>
        </p:nvSpPr>
        <p:spPr>
          <a:xfrm>
            <a:off x="944880" y="2158329"/>
            <a:ext cx="4783882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" type="subTitle"/>
          </p:nvPr>
        </p:nvSpPr>
        <p:spPr>
          <a:xfrm>
            <a:off x="945072" y="3200329"/>
            <a:ext cx="4808028" cy="64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FEFEFE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Standard slide">
  <p:cSld name="3_Standard slid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Google Shape;50;p7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51" name="Google Shape;51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7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">
  <p:cSld name="2_Standard slide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Google Shape;54;p8"/>
          <p:cNvCxnSpPr/>
          <p:nvPr/>
        </p:nvCxnSpPr>
        <p:spPr>
          <a:xfrm>
            <a:off x="609600" y="908050"/>
            <a:ext cx="7724775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55" name="Google Shape;55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8"/>
          <p:cNvSpPr/>
          <p:nvPr>
            <p:ph idx="2" type="pic"/>
          </p:nvPr>
        </p:nvSpPr>
        <p:spPr>
          <a:xfrm>
            <a:off x="8199120" y="1"/>
            <a:ext cx="3999231" cy="61561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57" name="Google Shape;57;p8"/>
          <p:cNvSpPr txBox="1"/>
          <p:nvPr>
            <p:ph type="title"/>
          </p:nvPr>
        </p:nvSpPr>
        <p:spPr>
          <a:xfrm>
            <a:off x="609919" y="294200"/>
            <a:ext cx="7444422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8"/>
          <p:cNvSpPr txBox="1"/>
          <p:nvPr>
            <p:ph idx="1" type="body"/>
          </p:nvPr>
        </p:nvSpPr>
        <p:spPr>
          <a:xfrm>
            <a:off x="609918" y="1137921"/>
            <a:ext cx="7299642" cy="8737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8"/>
          <p:cNvSpPr txBox="1"/>
          <p:nvPr>
            <p:ph idx="3" type="body"/>
          </p:nvPr>
        </p:nvSpPr>
        <p:spPr>
          <a:xfrm>
            <a:off x="609918" y="2311401"/>
            <a:ext cx="3580117" cy="38447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0" name="Google Shape;60;p8"/>
          <p:cNvSpPr txBox="1"/>
          <p:nvPr>
            <p:ph idx="4" type="body"/>
          </p:nvPr>
        </p:nvSpPr>
        <p:spPr>
          <a:xfrm>
            <a:off x="4329443" y="2311401"/>
            <a:ext cx="3580117" cy="12547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1" name="Google Shape;61;p8"/>
          <p:cNvSpPr txBox="1"/>
          <p:nvPr>
            <p:ph idx="5" type="body"/>
          </p:nvPr>
        </p:nvSpPr>
        <p:spPr>
          <a:xfrm>
            <a:off x="4329443" y="4236721"/>
            <a:ext cx="3580117" cy="1944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">
  <p:cSld name="1_Standard slide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" name="Google Shape;63;p9"/>
          <p:cNvCxnSpPr/>
          <p:nvPr/>
        </p:nvCxnSpPr>
        <p:spPr>
          <a:xfrm>
            <a:off x="2695575" y="908050"/>
            <a:ext cx="889158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64" name="Google Shape;64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9"/>
          <p:cNvSpPr/>
          <p:nvPr>
            <p:ph idx="2" type="pic"/>
          </p:nvPr>
        </p:nvSpPr>
        <p:spPr>
          <a:xfrm>
            <a:off x="0" y="0"/>
            <a:ext cx="2384460" cy="6857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66" name="Google Shape;66;p9"/>
          <p:cNvSpPr txBox="1"/>
          <p:nvPr>
            <p:ph type="title"/>
          </p:nvPr>
        </p:nvSpPr>
        <p:spPr>
          <a:xfrm>
            <a:off x="2695294" y="294200"/>
            <a:ext cx="8892000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9"/>
          <p:cNvSpPr txBox="1"/>
          <p:nvPr>
            <p:ph idx="1" type="body"/>
          </p:nvPr>
        </p:nvSpPr>
        <p:spPr>
          <a:xfrm>
            <a:off x="2695293" y="1137921"/>
            <a:ext cx="274288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8" name="Google Shape;68;p9"/>
          <p:cNvSpPr txBox="1"/>
          <p:nvPr>
            <p:ph idx="3" type="body"/>
          </p:nvPr>
        </p:nvSpPr>
        <p:spPr>
          <a:xfrm>
            <a:off x="5727083" y="1137921"/>
            <a:ext cx="280384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4" type="body"/>
          </p:nvPr>
        </p:nvSpPr>
        <p:spPr>
          <a:xfrm>
            <a:off x="8819832" y="1137921"/>
            <a:ext cx="2768600" cy="27961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 bullets" type="obj">
  <p:cSld name="OBJEC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Google Shape;71;p10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72" name="Google Shape;72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0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0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theme" Target="../theme/theme1.xml"/><Relationship Id="rId25" Type="http://schemas.openxmlformats.org/officeDocument/2006/relationships/slideLayout" Target="../slideLayouts/slideLayout25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609600" y="293688"/>
            <a:ext cx="10979150" cy="5921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12" name="Google Shape;12;p1"/>
          <p:cNvSpPr txBox="1"/>
          <p:nvPr/>
        </p:nvSpPr>
        <p:spPr>
          <a:xfrm>
            <a:off x="10642600" y="6470650"/>
            <a:ext cx="1192213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15 July 2020</a:t>
            </a:r>
            <a:endParaRPr b="0" i="0" sz="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1"/>
          <p:cNvSpPr txBox="1"/>
          <p:nvPr/>
        </p:nvSpPr>
        <p:spPr>
          <a:xfrm>
            <a:off x="3162300" y="6470650"/>
            <a:ext cx="3086100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Maharashtra State Board of Technical Education</a:t>
            </a:r>
            <a:endParaRPr/>
          </a:p>
        </p:txBody>
      </p:sp>
      <p:sp>
        <p:nvSpPr>
          <p:cNvPr id="14" name="Google Shape;14;p1"/>
          <p:cNvSpPr txBox="1"/>
          <p:nvPr/>
        </p:nvSpPr>
        <p:spPr>
          <a:xfrm>
            <a:off x="609600" y="6470650"/>
            <a:ext cx="663575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b="0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Relationship Id="rId4" Type="http://schemas.openxmlformats.org/officeDocument/2006/relationships/image" Target="../media/image5.png"/><Relationship Id="rId5" Type="http://schemas.openxmlformats.org/officeDocument/2006/relationships/image" Target="../media/image7.png"/><Relationship Id="rId6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7"/>
          <p:cNvSpPr txBox="1"/>
          <p:nvPr>
            <p:ph type="ctrTitle"/>
          </p:nvPr>
        </p:nvSpPr>
        <p:spPr>
          <a:xfrm>
            <a:off x="915988" y="1476375"/>
            <a:ext cx="5422900" cy="8604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CO_IF_22316_UO3</a:t>
            </a:r>
            <a:endParaRPr/>
          </a:p>
        </p:txBody>
      </p:sp>
      <p:sp>
        <p:nvSpPr>
          <p:cNvPr id="137" name="Google Shape;137;p27"/>
          <p:cNvSpPr txBox="1"/>
          <p:nvPr>
            <p:ph idx="1" type="subTitle"/>
          </p:nvPr>
        </p:nvSpPr>
        <p:spPr>
          <a:xfrm>
            <a:off x="915988" y="2422525"/>
            <a:ext cx="5422900" cy="1374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Pratibha Pednekar, Lecturer, VES Polytechnic</a:t>
            </a:r>
            <a:endParaRPr sz="1200"/>
          </a:p>
          <a:p>
            <a:pPr indent="0" lvl="0" marL="0" rtl="0" algn="l">
              <a:lnSpc>
                <a:spcPct val="100000"/>
              </a:lnSpc>
              <a:spcBef>
                <a:spcPts val="1520"/>
              </a:spcBef>
              <a:spcAft>
                <a:spcPts val="0"/>
              </a:spcAft>
              <a:buSzPts val="1120"/>
              <a:buNone/>
            </a:pPr>
            <a:r>
              <a:rPr b="1" lang="en-US"/>
              <a:t>Date: 11 July2020</a:t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1520"/>
              </a:spcBef>
              <a:spcAft>
                <a:spcPts val="0"/>
              </a:spcAft>
              <a:buSzPts val="1120"/>
              <a:buNone/>
            </a:pPr>
            <a:r>
              <a:rPr b="1" lang="en-US"/>
              <a:t>MSBTE LEAD: Learning at your Doorstep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8"/>
          <p:cNvSpPr txBox="1"/>
          <p:nvPr>
            <p:ph type="ctrTitle"/>
          </p:nvPr>
        </p:nvSpPr>
        <p:spPr>
          <a:xfrm>
            <a:off x="776288" y="1954213"/>
            <a:ext cx="4752315" cy="9794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Unit 03 :</a:t>
            </a:r>
            <a:br>
              <a:rPr lang="en-US"/>
            </a:br>
            <a:r>
              <a:rPr lang="en-US">
                <a:solidFill>
                  <a:srgbClr val="2E2E38"/>
                </a:solidFill>
              </a:rPr>
              <a:t> </a:t>
            </a:r>
            <a:r>
              <a:rPr lang="en-US"/>
              <a:t>Implement Inheritance in c++</a:t>
            </a:r>
            <a:endParaRPr/>
          </a:p>
        </p:txBody>
      </p:sp>
      <p:sp>
        <p:nvSpPr>
          <p:cNvPr id="144" name="Google Shape;144;p28"/>
          <p:cNvSpPr txBox="1"/>
          <p:nvPr>
            <p:ph idx="2" type="body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Pratibha Sameer Pednekar</a:t>
            </a:r>
            <a:endParaRPr/>
          </a:p>
        </p:txBody>
      </p:sp>
      <p:sp>
        <p:nvSpPr>
          <p:cNvPr id="145" name="Google Shape;145;p28"/>
          <p:cNvSpPr txBox="1"/>
          <p:nvPr>
            <p:ph idx="3" type="body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Lecturer, Department of Computer Engineering[NBA Accredited],Vivekanand Education Society’s Polytechnic, Mumbai</a:t>
            </a:r>
            <a:endParaRPr sz="1200"/>
          </a:p>
        </p:txBody>
      </p:sp>
      <p:pic>
        <p:nvPicPr>
          <p:cNvPr descr="C:\Users\sameer pednekar\Downloads\since colorlogo.jpg" id="146" name="Google Shape;146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5504" y="5861798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9"/>
          <p:cNvSpPr txBox="1"/>
          <p:nvPr>
            <p:ph type="ctrTitle"/>
          </p:nvPr>
        </p:nvSpPr>
        <p:spPr>
          <a:xfrm>
            <a:off x="776288" y="1463041"/>
            <a:ext cx="5850143" cy="14706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/>
              <a:t>Unit Outcome 3 : Write C++ Program using virtual base class.</a:t>
            </a:r>
            <a:endParaRPr/>
          </a:p>
        </p:txBody>
      </p:sp>
      <p:sp>
        <p:nvSpPr>
          <p:cNvPr id="153" name="Google Shape;153;p29"/>
          <p:cNvSpPr txBox="1"/>
          <p:nvPr>
            <p:ph idx="2" type="body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Pratibha Sameer Pednekar</a:t>
            </a:r>
            <a:endParaRPr/>
          </a:p>
        </p:txBody>
      </p:sp>
      <p:sp>
        <p:nvSpPr>
          <p:cNvPr id="154" name="Google Shape;154;p29"/>
          <p:cNvSpPr txBox="1"/>
          <p:nvPr>
            <p:ph idx="3" type="body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Lecturer, Department of Computer Engineering[NBA Accredited],Vivekanand Education Society’s Polytechnic, Mumbai</a:t>
            </a:r>
            <a:endParaRPr sz="1200"/>
          </a:p>
        </p:txBody>
      </p:sp>
      <p:pic>
        <p:nvPicPr>
          <p:cNvPr descr="C:\Users\sameer pednekar\Downloads\since colorlogo.jpg" id="155" name="Google Shape;155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5504" y="5861798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0"/>
          <p:cNvSpPr txBox="1"/>
          <p:nvPr>
            <p:ph type="ctrTitle"/>
          </p:nvPr>
        </p:nvSpPr>
        <p:spPr>
          <a:xfrm>
            <a:off x="776288" y="1954213"/>
            <a:ext cx="5850143" cy="13798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Learning Outcome 5:- student should able to understand concept of Abstract class</a:t>
            </a:r>
            <a:endParaRPr/>
          </a:p>
        </p:txBody>
      </p:sp>
      <p:sp>
        <p:nvSpPr>
          <p:cNvPr id="162" name="Google Shape;162;p30"/>
          <p:cNvSpPr txBox="1"/>
          <p:nvPr>
            <p:ph idx="2" type="body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Pratibha Sameer Pednekar</a:t>
            </a:r>
            <a:endParaRPr/>
          </a:p>
        </p:txBody>
      </p:sp>
      <p:sp>
        <p:nvSpPr>
          <p:cNvPr id="163" name="Google Shape;163;p30"/>
          <p:cNvSpPr txBox="1"/>
          <p:nvPr>
            <p:ph idx="3" type="body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Lecturer, Department of Computer Engineering[NBA Accredited],Vivekanand Education Society’s Polytechnic, Mumbai</a:t>
            </a:r>
            <a:endParaRPr sz="1200"/>
          </a:p>
        </p:txBody>
      </p:sp>
      <p:pic>
        <p:nvPicPr>
          <p:cNvPr descr="C:\Users\sameer pednekar\Downloads\since colorlogo.jpg" id="164" name="Google Shape;164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5504" y="5861798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1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What we will learn today </a:t>
            </a:r>
            <a:endParaRPr/>
          </a:p>
        </p:txBody>
      </p:sp>
      <p:graphicFrame>
        <p:nvGraphicFramePr>
          <p:cNvPr id="170" name="Google Shape;170;p31"/>
          <p:cNvGraphicFramePr/>
          <p:nvPr/>
        </p:nvGraphicFramePr>
        <p:xfrm>
          <a:off x="609600" y="11382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{0034F777-CF74-480E-A091-3547120521C7}</a:tableStyleId>
              </a:tblPr>
              <a:tblGrid>
                <a:gridCol w="604525"/>
                <a:gridCol w="4219775"/>
              </a:tblGrid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800" u="none" cap="none" strike="noStrik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1.</a:t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800" u="none" cap="none" strike="noStrik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Pure Virtual Function.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800" u="none" cap="none" strike="noStrik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2</a:t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Inter-Regular"/>
                        <a:buNone/>
                      </a:pPr>
                      <a:r>
                        <a:rPr b="0" lang="en-US" sz="1800" u="none" cap="none" strike="noStrik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Abstract class</a:t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Inter-Regular"/>
                        <a:buNone/>
                      </a:pPr>
                      <a:r>
                        <a:t/>
                      </a:r>
                      <a:endParaRPr b="0" sz="16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71" name="Google Shape;171;p31"/>
          <p:cNvSpPr txBox="1"/>
          <p:nvPr>
            <p:ph idx="1" type="body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Pratibha Sameer Pednekar</a:t>
            </a:r>
            <a:endParaRPr/>
          </a:p>
        </p:txBody>
      </p:sp>
      <p:sp>
        <p:nvSpPr>
          <p:cNvPr id="172" name="Google Shape;172;p31"/>
          <p:cNvSpPr txBox="1"/>
          <p:nvPr>
            <p:ph idx="2" type="body"/>
          </p:nvPr>
        </p:nvSpPr>
        <p:spPr>
          <a:xfrm>
            <a:off x="7133461" y="4055931"/>
            <a:ext cx="4236904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560"/>
              <a:buNone/>
            </a:pPr>
            <a:r>
              <a:rPr lang="en-US" sz="800"/>
              <a:t>Lecturer, Department of Computer Engineering[NBA Accredited],Vivekanand Education Society’s Polytechnic, Mumbai</a:t>
            </a:r>
            <a:endParaRPr/>
          </a:p>
        </p:txBody>
      </p:sp>
      <p:sp>
        <p:nvSpPr>
          <p:cNvPr id="173" name="Google Shape;173;p31"/>
          <p:cNvSpPr txBox="1"/>
          <p:nvPr>
            <p:ph idx="4" type="body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Key takeaways</a:t>
            </a:r>
            <a:endParaRPr/>
          </a:p>
        </p:txBody>
      </p:sp>
      <p:sp>
        <p:nvSpPr>
          <p:cNvPr id="174" name="Google Shape;174;p31"/>
          <p:cNvSpPr txBox="1"/>
          <p:nvPr>
            <p:ph idx="5" type="body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20"/>
              <a:buNone/>
            </a:pPr>
            <a:r>
              <a:rPr lang="en-US"/>
              <a:t>Abstract Class</a:t>
            </a:r>
            <a:endParaRPr/>
          </a:p>
        </p:txBody>
      </p:sp>
      <p:pic>
        <p:nvPicPr>
          <p:cNvPr descr="C:\Users\sameer pednekar\Downloads\since colorlogo.jpg" id="175" name="Google Shape;175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45845" y="3749490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2"/>
          <p:cNvSpPr txBox="1"/>
          <p:nvPr>
            <p:ph type="title"/>
          </p:nvPr>
        </p:nvSpPr>
        <p:spPr>
          <a:xfrm>
            <a:off x="609600" y="293688"/>
            <a:ext cx="10979150" cy="590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Concept Map</a:t>
            </a:r>
            <a:endParaRPr/>
          </a:p>
        </p:txBody>
      </p:sp>
      <p:sp>
        <p:nvSpPr>
          <p:cNvPr id="181" name="Google Shape;181;p32"/>
          <p:cNvSpPr txBox="1"/>
          <p:nvPr>
            <p:ph idx="1" type="body"/>
          </p:nvPr>
        </p:nvSpPr>
        <p:spPr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2" name="Google Shape;182;p32"/>
          <p:cNvSpPr/>
          <p:nvPr/>
        </p:nvSpPr>
        <p:spPr>
          <a:xfrm>
            <a:off x="0" y="0"/>
            <a:ext cx="1219835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3" name="Google Shape;183;p32"/>
          <p:cNvSpPr/>
          <p:nvPr/>
        </p:nvSpPr>
        <p:spPr>
          <a:xfrm>
            <a:off x="0" y="0"/>
            <a:ext cx="1219835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4" name="Google Shape;184;p32"/>
          <p:cNvSpPr/>
          <p:nvPr/>
        </p:nvSpPr>
        <p:spPr>
          <a:xfrm>
            <a:off x="0" y="0"/>
            <a:ext cx="1219835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5" name="Google Shape;185;p32"/>
          <p:cNvSpPr/>
          <p:nvPr/>
        </p:nvSpPr>
        <p:spPr>
          <a:xfrm>
            <a:off x="2855742" y="2609696"/>
            <a:ext cx="2053883" cy="1160446"/>
          </a:xfrm>
          <a:prstGeom prst="ellipse">
            <a:avLst/>
          </a:prstGeom>
          <a:gradFill>
            <a:gsLst>
              <a:gs pos="0">
                <a:srgbClr val="84C0FF"/>
              </a:gs>
              <a:gs pos="35000">
                <a:srgbClr val="A8D2FF"/>
              </a:gs>
              <a:gs pos="100000">
                <a:srgbClr val="DBEDFF"/>
              </a:gs>
            </a:gsLst>
            <a:lin ang="16200000" scaled="0"/>
          </a:gradFill>
          <a:ln cap="flat" cmpd="sng" w="9525">
            <a:solidFill>
              <a:srgbClr val="1288E3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Pure virtual function</a:t>
            </a:r>
            <a:endParaRPr/>
          </a:p>
        </p:txBody>
      </p:sp>
      <p:sp>
        <p:nvSpPr>
          <p:cNvPr id="186" name="Google Shape;186;p32"/>
          <p:cNvSpPr/>
          <p:nvPr/>
        </p:nvSpPr>
        <p:spPr>
          <a:xfrm rot="10800000">
            <a:off x="4909625" y="2736308"/>
            <a:ext cx="1575581" cy="612775"/>
          </a:xfrm>
          <a:prstGeom prst="rightArrow">
            <a:avLst>
              <a:gd fmla="val 50000" name="adj1"/>
              <a:gd fmla="val 70536" name="adj2"/>
            </a:avLst>
          </a:prstGeom>
          <a:gradFill>
            <a:gsLst>
              <a:gs pos="0">
                <a:srgbClr val="84C0FF"/>
              </a:gs>
              <a:gs pos="35000">
                <a:srgbClr val="A8D2FF"/>
              </a:gs>
              <a:gs pos="100000">
                <a:srgbClr val="DBEDFF"/>
              </a:gs>
            </a:gsLst>
            <a:lin ang="16200000" scaled="0"/>
          </a:gradFill>
          <a:ln cap="flat" cmpd="sng" w="9525">
            <a:solidFill>
              <a:srgbClr val="1288E3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7" name="Google Shape;187;p32"/>
          <p:cNvSpPr/>
          <p:nvPr/>
        </p:nvSpPr>
        <p:spPr>
          <a:xfrm>
            <a:off x="6485206" y="2443162"/>
            <a:ext cx="1983545" cy="1326980"/>
          </a:xfrm>
          <a:prstGeom prst="ellipse">
            <a:avLst/>
          </a:prstGeom>
          <a:gradFill>
            <a:gsLst>
              <a:gs pos="0">
                <a:srgbClr val="84C0FF"/>
              </a:gs>
              <a:gs pos="35000">
                <a:srgbClr val="A8D2FF"/>
              </a:gs>
              <a:gs pos="100000">
                <a:srgbClr val="DBEDFF"/>
              </a:gs>
            </a:gsLst>
            <a:lin ang="16200000" scaled="0"/>
          </a:gradFill>
          <a:ln cap="flat" cmpd="sng" w="9525">
            <a:solidFill>
              <a:srgbClr val="1288E3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Calibri"/>
              <a:buNone/>
            </a:pPr>
            <a:r>
              <a:rPr b="0" i="0" lang="en-US" sz="24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Abstract Class</a:t>
            </a:r>
            <a:endParaRPr b="0" i="0" sz="40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32"/>
          <p:cNvSpPr/>
          <p:nvPr/>
        </p:nvSpPr>
        <p:spPr>
          <a:xfrm>
            <a:off x="6527412" y="4926029"/>
            <a:ext cx="1983543" cy="869860"/>
          </a:xfrm>
          <a:prstGeom prst="ellipse">
            <a:avLst/>
          </a:prstGeom>
          <a:gradFill>
            <a:gsLst>
              <a:gs pos="0">
                <a:srgbClr val="84C0FF"/>
              </a:gs>
              <a:gs pos="35000">
                <a:srgbClr val="A8D2FF"/>
              </a:gs>
              <a:gs pos="100000">
                <a:srgbClr val="DBEDFF"/>
              </a:gs>
            </a:gsLst>
            <a:lin ang="16200000" scaled="0"/>
          </a:gradFill>
          <a:ln cap="flat" cmpd="sng" w="9525">
            <a:solidFill>
              <a:srgbClr val="1288E3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example</a:t>
            </a:r>
            <a:endParaRPr/>
          </a:p>
        </p:txBody>
      </p:sp>
      <p:sp>
        <p:nvSpPr>
          <p:cNvPr id="189" name="Google Shape;189;p32"/>
          <p:cNvSpPr/>
          <p:nvPr/>
        </p:nvSpPr>
        <p:spPr>
          <a:xfrm rot="5400000">
            <a:off x="6934202" y="4041699"/>
            <a:ext cx="1155888" cy="612775"/>
          </a:xfrm>
          <a:prstGeom prst="rightArrow">
            <a:avLst>
              <a:gd fmla="val 50000" name="adj1"/>
              <a:gd fmla="val 70536" name="adj2"/>
            </a:avLst>
          </a:prstGeom>
          <a:gradFill>
            <a:gsLst>
              <a:gs pos="0">
                <a:srgbClr val="84C0FF"/>
              </a:gs>
              <a:gs pos="35000">
                <a:srgbClr val="A8D2FF"/>
              </a:gs>
              <a:gs pos="100000">
                <a:srgbClr val="DBEDFF"/>
              </a:gs>
            </a:gsLst>
            <a:lin ang="16200000" scaled="0"/>
          </a:gradFill>
          <a:ln cap="flat" cmpd="sng" w="9525">
            <a:solidFill>
              <a:srgbClr val="1288E3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3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Pure Virtual Function</a:t>
            </a:r>
            <a:endParaRPr/>
          </a:p>
        </p:txBody>
      </p:sp>
      <p:sp>
        <p:nvSpPr>
          <p:cNvPr id="196" name="Google Shape;196;p33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55600" lvl="0" marL="3556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Pure virtual function is virtual function which has no definitation in base class.</a:t>
            </a:r>
            <a:endParaRPr/>
          </a:p>
          <a:p>
            <a:pPr indent="-3556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It ends with ZERO in the declaration .</a:t>
            </a:r>
            <a:endParaRPr/>
          </a:p>
          <a:p>
            <a:pPr indent="-3556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Derived class override the pure virtual function.</a:t>
            </a:r>
            <a:endParaRPr/>
          </a:p>
          <a:p>
            <a:pPr indent="-355600" lvl="0" marL="355600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/>
              <a:t>		</a:t>
            </a:r>
            <a:endParaRPr/>
          </a:p>
          <a:p>
            <a:pPr indent="-355600" lvl="0" marL="355600" rtl="0" algn="l">
              <a:spcBef>
                <a:spcPts val="720"/>
              </a:spcBef>
              <a:spcAft>
                <a:spcPts val="0"/>
              </a:spcAft>
              <a:buSzPts val="1400"/>
              <a:buNone/>
            </a:pPr>
            <a:r>
              <a:rPr lang="en-US"/>
              <a:t>			</a:t>
            </a:r>
            <a:r>
              <a:rPr b="1" lang="en-US" sz="3600">
                <a:solidFill>
                  <a:srgbClr val="FF0000"/>
                </a:solidFill>
              </a:rPr>
              <a:t>virtual void get()=0;</a:t>
            </a:r>
            <a:endParaRPr b="1" sz="36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4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Abstract Class</a:t>
            </a:r>
            <a:endParaRPr/>
          </a:p>
        </p:txBody>
      </p:sp>
      <p:sp>
        <p:nvSpPr>
          <p:cNvPr id="202" name="Google Shape;202;p34"/>
          <p:cNvSpPr txBox="1"/>
          <p:nvPr>
            <p:ph idx="1" type="body"/>
          </p:nvPr>
        </p:nvSpPr>
        <p:spPr>
          <a:xfrm>
            <a:off x="609918" y="1137920"/>
            <a:ext cx="10978515" cy="51503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55600" lvl="0" marL="3556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Abstract class is a class which has at least one pure virtual function.</a:t>
            </a:r>
            <a:endParaRPr/>
          </a:p>
          <a:p>
            <a:pPr indent="-3556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The object of Abstract class can not be created.</a:t>
            </a:r>
            <a:endParaRPr/>
          </a:p>
          <a:p>
            <a:pPr indent="-3556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The main objective is to provide some traits to the derived classes and to create base pointer to achieve run time polymorphism.</a:t>
            </a:r>
            <a:endParaRPr/>
          </a:p>
          <a:p>
            <a:pPr indent="-2667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  <a:p>
            <a:pPr indent="-355600" lvl="3" marL="1425575" rtl="0" algn="l">
              <a:spcBef>
                <a:spcPts val="640"/>
              </a:spcBef>
              <a:spcAft>
                <a:spcPts val="0"/>
              </a:spcAft>
              <a:buSzPts val="2240"/>
              <a:buNone/>
            </a:pPr>
            <a:r>
              <a:rPr lang="en-US" sz="3200">
                <a:solidFill>
                  <a:srgbClr val="FF0000"/>
                </a:solidFill>
              </a:rPr>
              <a:t>class classname</a:t>
            </a:r>
            <a:endParaRPr sz="3200">
              <a:solidFill>
                <a:srgbClr val="FF0000"/>
              </a:solidFill>
            </a:endParaRPr>
          </a:p>
          <a:p>
            <a:pPr indent="-355600" lvl="3" marL="1425575" rtl="0" algn="l">
              <a:spcBef>
                <a:spcPts val="640"/>
              </a:spcBef>
              <a:spcAft>
                <a:spcPts val="0"/>
              </a:spcAft>
              <a:buSzPts val="2240"/>
              <a:buNone/>
            </a:pPr>
            <a:r>
              <a:rPr lang="en-US" sz="3200">
                <a:solidFill>
                  <a:srgbClr val="FF0000"/>
                </a:solidFill>
              </a:rPr>
              <a:t>{</a:t>
            </a:r>
            <a:endParaRPr/>
          </a:p>
          <a:p>
            <a:pPr indent="-355600" lvl="3" marL="1425575" rtl="0" algn="l">
              <a:spcBef>
                <a:spcPts val="640"/>
              </a:spcBef>
              <a:spcAft>
                <a:spcPts val="0"/>
              </a:spcAft>
              <a:buSzPts val="2240"/>
              <a:buNone/>
            </a:pPr>
            <a:r>
              <a:rPr lang="en-US" sz="3200">
                <a:solidFill>
                  <a:srgbClr val="FF0000"/>
                </a:solidFill>
              </a:rPr>
              <a:t>Virtual void method()=0;		</a:t>
            </a:r>
            <a:endParaRPr/>
          </a:p>
          <a:p>
            <a:pPr indent="-355600" lvl="3" marL="1425575" rtl="0" algn="l">
              <a:spcBef>
                <a:spcPts val="640"/>
              </a:spcBef>
              <a:spcAft>
                <a:spcPts val="0"/>
              </a:spcAft>
              <a:buSzPts val="2240"/>
              <a:buNone/>
            </a:pPr>
            <a:r>
              <a:rPr lang="en-US" sz="3200">
                <a:solidFill>
                  <a:srgbClr val="FF0000"/>
                </a:solidFill>
              </a:rPr>
              <a:t>};</a:t>
            </a:r>
            <a:endParaRPr sz="3200">
              <a:solidFill>
                <a:srgbClr val="FF0000"/>
              </a:solidFill>
            </a:endParaRPr>
          </a:p>
        </p:txBody>
      </p:sp>
      <p:sp>
        <p:nvSpPr>
          <p:cNvPr id="203" name="Google Shape;203;p34"/>
          <p:cNvSpPr/>
          <p:nvPr/>
        </p:nvSpPr>
        <p:spPr>
          <a:xfrm>
            <a:off x="5037221" y="3096126"/>
            <a:ext cx="2213811" cy="368969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25400">
            <a:solidFill>
              <a:srgbClr val="20853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204" name="Google Shape;204;p34"/>
          <p:cNvSpPr txBox="1"/>
          <p:nvPr/>
        </p:nvSpPr>
        <p:spPr>
          <a:xfrm>
            <a:off x="7571874" y="3096126"/>
            <a:ext cx="2935705" cy="5832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6575">
            <a:noAutofit/>
          </a:bodyPr>
          <a:lstStyle/>
          <a:p>
            <a:pPr indent="-356616" lvl="0" marL="356616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rPr>
              <a:t>Abstract class</a:t>
            </a:r>
            <a:endParaRPr/>
          </a:p>
        </p:txBody>
      </p:sp>
      <p:sp>
        <p:nvSpPr>
          <p:cNvPr id="205" name="Google Shape;205;p34"/>
          <p:cNvSpPr/>
          <p:nvPr/>
        </p:nvSpPr>
        <p:spPr>
          <a:xfrm>
            <a:off x="6914147" y="3994485"/>
            <a:ext cx="1973179" cy="464974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rPr>
              <a:t>Classname obj;</a:t>
            </a:r>
            <a:endParaRPr sz="3200">
              <a:solidFill>
                <a:schemeClr val="lt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cxnSp>
        <p:nvCxnSpPr>
          <p:cNvPr id="206" name="Google Shape;206;p34"/>
          <p:cNvCxnSpPr>
            <a:stCxn id="205" idx="2"/>
          </p:cNvCxnSpPr>
          <p:nvPr/>
        </p:nvCxnSpPr>
        <p:spPr>
          <a:xfrm>
            <a:off x="7900736" y="4459459"/>
            <a:ext cx="0" cy="7176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207" name="Google Shape;207;p34"/>
          <p:cNvSpPr/>
          <p:nvPr/>
        </p:nvSpPr>
        <p:spPr>
          <a:xfrm>
            <a:off x="6483356" y="5176911"/>
            <a:ext cx="2834762" cy="908929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Cannot create instance of abstract class</a:t>
            </a:r>
            <a:r>
              <a:rPr lang="en-US" sz="1200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rPr>
              <a:t>of </a:t>
            </a:r>
            <a:endParaRPr sz="12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2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13" name="Google Shape;213;p3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9918" y="884600"/>
            <a:ext cx="4130259" cy="56286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8606" y="884600"/>
            <a:ext cx="4271571" cy="5493858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35"/>
          <p:cNvSpPr/>
          <p:nvPr/>
        </p:nvSpPr>
        <p:spPr>
          <a:xfrm>
            <a:off x="2293034" y="4839286"/>
            <a:ext cx="4023360" cy="787791"/>
          </a:xfrm>
          <a:prstGeom prst="bentUpArrow">
            <a:avLst>
              <a:gd fmla="val 25000" name="adj1"/>
              <a:gd fmla="val 25000" name="adj2"/>
              <a:gd fmla="val 25000" name="adj3"/>
            </a:avLst>
          </a:prstGeom>
          <a:solidFill>
            <a:schemeClr val="accent3"/>
          </a:solidFill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pic>
        <p:nvPicPr>
          <p:cNvPr id="216" name="Google Shape;216;p3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106571" y="2243138"/>
            <a:ext cx="6134100" cy="2371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3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106571" y="3048000"/>
            <a:ext cx="5962827" cy="13551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EY light background">
  <a:themeElements>
    <a:clrScheme name="Custom 8">
      <a:dk1>
        <a:srgbClr val="FFFFFF"/>
      </a:dk1>
      <a:lt1>
        <a:srgbClr val="2E2E38"/>
      </a:lt1>
      <a:dk2>
        <a:srgbClr val="FFE600"/>
      </a:dk2>
      <a:lt2>
        <a:srgbClr val="000000"/>
      </a:lt2>
      <a:accent1>
        <a:srgbClr val="2DB757"/>
      </a:accent1>
      <a:accent2>
        <a:srgbClr val="27ACAA"/>
      </a:accent2>
      <a:accent3>
        <a:srgbClr val="188CE5"/>
      </a:accent3>
      <a:accent4>
        <a:srgbClr val="3D108A"/>
      </a:accent4>
      <a:accent5>
        <a:srgbClr val="FF4136"/>
      </a:accent5>
      <a:accent6>
        <a:srgbClr val="FF6D0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